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8"/>
  </p:notesMasterIdLst>
  <p:handoutMasterIdLst>
    <p:handoutMasterId r:id="rId19"/>
  </p:handoutMasterIdLst>
  <p:sldIdLst>
    <p:sldId id="312" r:id="rId5"/>
    <p:sldId id="304" r:id="rId6"/>
    <p:sldId id="282" r:id="rId7"/>
    <p:sldId id="317" r:id="rId8"/>
    <p:sldId id="321" r:id="rId9"/>
    <p:sldId id="319" r:id="rId10"/>
    <p:sldId id="323" r:id="rId11"/>
    <p:sldId id="322" r:id="rId12"/>
    <p:sldId id="324" r:id="rId13"/>
    <p:sldId id="325" r:id="rId14"/>
    <p:sldId id="326" r:id="rId15"/>
    <p:sldId id="327" r:id="rId16"/>
    <p:sldId id="297" r:id="rId17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388" autoAdjust="0"/>
  </p:normalViewPr>
  <p:slideViewPr>
    <p:cSldViewPr snapToGrid="0" snapToObjects="1">
      <p:cViewPr varScale="1">
        <p:scale>
          <a:sx n="52" d="100"/>
          <a:sy n="52" d="100"/>
        </p:scale>
        <p:origin x="77" y="667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17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124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8427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4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68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138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982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814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583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e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US" dirty="0"/>
              <a:t>PROJECT 1: </a:t>
            </a:r>
            <a:br>
              <a:rPr lang="en-US" dirty="0"/>
            </a:br>
            <a:r>
              <a:rPr lang="en-US" dirty="0"/>
              <a:t>Covid-19 Data Analysis Project Using Python</a:t>
            </a: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0A324-0737-F0DA-1F7D-10CBE06D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661" y="34963"/>
            <a:ext cx="10511627" cy="1012785"/>
          </a:xfrm>
        </p:spPr>
        <p:txBody>
          <a:bodyPr/>
          <a:lstStyle/>
          <a:p>
            <a:pPr algn="l"/>
            <a:r>
              <a:rPr lang="en-US" dirty="0"/>
              <a:t>Results – line chart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21286A-7B29-3B58-1636-0F45723890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FC441F-6FEA-F752-70B0-07C1BB242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694" y="1344749"/>
            <a:ext cx="9046612" cy="464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59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705" y="0"/>
            <a:ext cx="9879437" cy="980844"/>
          </a:xfrm>
        </p:spPr>
        <p:txBody>
          <a:bodyPr/>
          <a:lstStyle/>
          <a:p>
            <a:r>
              <a:rPr lang="en-US" dirty="0"/>
              <a:t>Results – pie chart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9EAF49-E918-FBF6-67D2-0D5CB7FC5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76"/>
          <a:stretch/>
        </p:blipFill>
        <p:spPr>
          <a:xfrm>
            <a:off x="390524" y="2043404"/>
            <a:ext cx="10885483" cy="3195346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890AA649-256D-47C6-0266-F4D040C7CB49}"/>
              </a:ext>
            </a:extLst>
          </p:cNvPr>
          <p:cNvSpPr txBox="1">
            <a:spLocks/>
          </p:cNvSpPr>
          <p:nvPr/>
        </p:nvSpPr>
        <p:spPr>
          <a:xfrm>
            <a:off x="1298683" y="5156713"/>
            <a:ext cx="8383363" cy="516500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02336" marR="0" lvl="1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2C8F"/>
                </a:solidFill>
                <a:effectLst/>
                <a:uLnTx/>
                <a:uFillTx/>
                <a:latin typeface="Sabon Next LT"/>
                <a:ea typeface="+mn-ea"/>
                <a:cs typeface="+mn-cs"/>
              </a:rPr>
              <a:t>Gender Vaccination</a:t>
            </a:r>
          </a:p>
        </p:txBody>
      </p:sp>
    </p:spTree>
    <p:extLst>
      <p:ext uri="{BB962C8B-B14F-4D97-AF65-F5344CB8AC3E}">
        <p14:creationId xmlns:p14="http://schemas.microsoft.com/office/powerpoint/2010/main" val="1526371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705" y="0"/>
            <a:ext cx="9879437" cy="980844"/>
          </a:xfrm>
        </p:spPr>
        <p:txBody>
          <a:bodyPr/>
          <a:lstStyle/>
          <a:p>
            <a:r>
              <a:rPr lang="en-US" dirty="0"/>
              <a:t>Results – bar chart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90AA649-256D-47C6-0266-F4D040C7CB49}"/>
              </a:ext>
            </a:extLst>
          </p:cNvPr>
          <p:cNvSpPr txBox="1">
            <a:spLocks/>
          </p:cNvSpPr>
          <p:nvPr/>
        </p:nvSpPr>
        <p:spPr>
          <a:xfrm>
            <a:off x="1536808" y="5051938"/>
            <a:ext cx="8383363" cy="516500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02336" marR="0" lvl="1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solidFill>
                  <a:srgbClr val="1F2C8F"/>
                </a:solidFill>
                <a:latin typeface="Sabon Next LT"/>
              </a:rPr>
              <a:t>Top 3 Vaccinated State in India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F2C8F"/>
              </a:solidFill>
              <a:effectLst/>
              <a:uLnTx/>
              <a:uFillTx/>
              <a:latin typeface="Sabon Next L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96852-18BA-CDE9-60D8-4DDBA1275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207" y="1821864"/>
            <a:ext cx="6724818" cy="3334849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4D616433-6D99-66F0-6976-6A74A7E484B7}"/>
              </a:ext>
            </a:extLst>
          </p:cNvPr>
          <p:cNvSpPr txBox="1">
            <a:spLocks/>
          </p:cNvSpPr>
          <p:nvPr/>
        </p:nvSpPr>
        <p:spPr>
          <a:xfrm>
            <a:off x="-77563" y="6153149"/>
            <a:ext cx="1963513" cy="387911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02336" marR="0" lvl="1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i="1" dirty="0">
                <a:solidFill>
                  <a:srgbClr val="1F2C8F"/>
                </a:solidFill>
                <a:latin typeface="Sabon Next LT"/>
              </a:rPr>
              <a:t>Output Link:  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1F2C8F"/>
              </a:solidFill>
              <a:effectLst/>
              <a:uLnTx/>
              <a:uFillTx/>
              <a:latin typeface="Sabon Next LT"/>
              <a:ea typeface="+mn-ea"/>
              <a:cs typeface="+mn-cs"/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F5665D9-6FC5-E78C-ED01-A4577BC965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819408"/>
              </p:ext>
            </p:extLst>
          </p:nvPr>
        </p:nvGraphicFramePr>
        <p:xfrm>
          <a:off x="1665705" y="6102507"/>
          <a:ext cx="275907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2758511" imgH="517956" progId="Package">
                  <p:embed/>
                </p:oleObj>
              </mc:Choice>
              <mc:Fallback>
                <p:oleObj name="Packager Shell Object" showAsIcon="1" r:id="rId4" imgW="2758511" imgH="51795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65705" y="6102507"/>
                        <a:ext cx="2759075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0632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1188995"/>
            <a:ext cx="5181599" cy="2727709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6583680" cy="320734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Goals / Business Requirement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Methods of Implementation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Results / Output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virus&#10;&#10;Description automatically generated">
            <a:extLst>
              <a:ext uri="{FF2B5EF4-FFF2-40B4-BE49-F238E27FC236}">
                <a16:creationId xmlns:a16="http://schemas.microsoft.com/office/drawing/2014/main" id="{A839F2CB-D5CE-999C-E18F-8DCDC41243B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5" y="1057274"/>
            <a:ext cx="7965461" cy="994164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11C33-898C-4414-4665-5136EB6FC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60565" y="2303028"/>
            <a:ext cx="7965460" cy="3677893"/>
          </a:xfrm>
        </p:spPr>
        <p:txBody>
          <a:bodyPr>
            <a:normAutofit/>
          </a:bodyPr>
          <a:lstStyle/>
          <a:p>
            <a:r>
              <a:rPr lang="en-US" dirty="0"/>
              <a:t>Covid-19 has had a profound impact globally, and India has been significantly affected by the pandemic.</a:t>
            </a:r>
          </a:p>
          <a:p>
            <a:r>
              <a:rPr lang="en-US" dirty="0"/>
              <a:t>This project focuses on analyzing Covid-19 data specific to India, providing insights into the spread of the virus and the vaccination efforts undertaken in the country.</a:t>
            </a:r>
          </a:p>
          <a:p>
            <a:r>
              <a:rPr lang="en-US" dirty="0"/>
              <a:t>There are included 2 data tables in CSV:</a:t>
            </a:r>
          </a:p>
          <a:p>
            <a:pPr lvl="1"/>
            <a:r>
              <a:rPr lang="en-US" dirty="0"/>
              <a:t>Table 1 (Covid-19 India) includes essential data points such as Date, Time, State/</a:t>
            </a:r>
            <a:r>
              <a:rPr lang="en-US" dirty="0" err="1"/>
              <a:t>UnionTerritory</a:t>
            </a:r>
            <a:r>
              <a:rPr lang="en-US" dirty="0"/>
              <a:t>, Cured cases, Deaths, Confirmed cases, and Active Cases.</a:t>
            </a:r>
          </a:p>
          <a:p>
            <a:pPr lvl="1"/>
            <a:r>
              <a:rPr lang="en-US" dirty="0"/>
              <a:t>Table 2 (Covid Vaccine </a:t>
            </a:r>
            <a:r>
              <a:rPr lang="en-US" dirty="0" err="1"/>
              <a:t>Statewise</a:t>
            </a:r>
            <a:r>
              <a:rPr lang="en-US" dirty="0"/>
              <a:t>) contains information about vaccine administration in different states of India.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 descr="A close up of a virus&#10;&#10;Description automatically generated">
            <a:extLst>
              <a:ext uri="{FF2B5EF4-FFF2-40B4-BE49-F238E27FC236}">
                <a16:creationId xmlns:a16="http://schemas.microsoft.com/office/drawing/2014/main" id="{EA4CC5E7-91B0-BB80-0580-43BA0A4A8D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9107"/>
          <a:stretch/>
        </p:blipFill>
        <p:spPr>
          <a:xfrm>
            <a:off x="0" y="0"/>
            <a:ext cx="2547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55F2D4-C20E-BEBC-1CCF-4449B045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271" y="554847"/>
            <a:ext cx="7631113" cy="1091627"/>
          </a:xfrm>
        </p:spPr>
        <p:txBody>
          <a:bodyPr/>
          <a:lstStyle/>
          <a:p>
            <a:r>
              <a:rPr lang="en-US" dirty="0"/>
              <a:t>Goals / </a:t>
            </a:r>
            <a:br>
              <a:rPr lang="en-US" dirty="0"/>
            </a:br>
            <a:r>
              <a:rPr lang="en-US" dirty="0"/>
              <a:t>Business Requirement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749C7CD1-A9AA-49E3-6734-AD9546F2DF5B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771811" y="2844439"/>
            <a:ext cx="7768327" cy="378029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Python Proficiency: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Gain proficiency in Python for effective data analysis.</a:t>
            </a:r>
          </a:p>
          <a:p>
            <a:r>
              <a:rPr lang="en-US" dirty="0"/>
              <a:t>Summary Table: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Create a concise summary table for State/</a:t>
            </a:r>
            <a:r>
              <a:rPr lang="en-US" dirty="0" err="1"/>
              <a:t>UnionTerritory</a:t>
            </a:r>
            <a:r>
              <a:rPr lang="en-US" dirty="0"/>
              <a:t>, case status, recovery rate, and mortality rate.</a:t>
            </a:r>
          </a:p>
          <a:p>
            <a:r>
              <a:rPr lang="en-US" dirty="0"/>
              <a:t>Key Metrics Presentation: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Highlight top 10 active cases, highest deaths, and top 5 affected regions.</a:t>
            </a:r>
          </a:p>
          <a:p>
            <a:r>
              <a:rPr lang="en-US" dirty="0"/>
              <a:t>Vaccination Analysis: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Analyze gender-based vaccination distribution and identify top 3 vaccinated regions.</a:t>
            </a:r>
          </a:p>
        </p:txBody>
      </p:sp>
      <p:pic>
        <p:nvPicPr>
          <p:cNvPr id="10" name="Picture Placeholder 9" descr="A person wearing a blue suit and headphones pointing at a computer">
            <a:extLst>
              <a:ext uri="{FF2B5EF4-FFF2-40B4-BE49-F238E27FC236}">
                <a16:creationId xmlns:a16="http://schemas.microsoft.com/office/drawing/2014/main" id="{DD0A0899-5B02-CEB5-E5DD-448B169C23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31888" r="31888"/>
          <a:stretch/>
        </p:blipFill>
        <p:spPr>
          <a:xfrm>
            <a:off x="8989454" y="965393"/>
            <a:ext cx="3202545" cy="589260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CE1B8-1C92-D6D2-444B-652DB90E8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590726" y="438537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48A528-330C-8E28-61EE-B5F64CF1A349}"/>
              </a:ext>
            </a:extLst>
          </p:cNvPr>
          <p:cNvSpPr txBox="1">
            <a:spLocks/>
          </p:cNvSpPr>
          <p:nvPr/>
        </p:nvSpPr>
        <p:spPr>
          <a:xfrm>
            <a:off x="771811" y="1664497"/>
            <a:ext cx="7625739" cy="1161919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lvl1pPr marL="457200" indent="-4572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745236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202436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59636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dirty="0"/>
              <a:t>Objective: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fulfill the business requirements efficiently and effectively, the following goals have been outlined:</a:t>
            </a:r>
          </a:p>
        </p:txBody>
      </p:sp>
    </p:spTree>
    <p:extLst>
      <p:ext uri="{BB962C8B-B14F-4D97-AF65-F5344CB8AC3E}">
        <p14:creationId xmlns:p14="http://schemas.microsoft.com/office/powerpoint/2010/main" val="1941619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D62608-F5E4-7EC0-5EF0-4F988DDD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605" y="292164"/>
            <a:ext cx="9875463" cy="999746"/>
          </a:xfrm>
        </p:spPr>
        <p:txBody>
          <a:bodyPr/>
          <a:lstStyle/>
          <a:p>
            <a:r>
              <a:rPr lang="en-US" dirty="0"/>
              <a:t>Methods of Implementation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FAD14-1AAA-8CDA-A49B-523FD6C66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A53B6B6-8834-61DB-70D5-BE41D2896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724021"/>
              </p:ext>
            </p:extLst>
          </p:nvPr>
        </p:nvGraphicFramePr>
        <p:xfrm>
          <a:off x="1327731" y="1456944"/>
          <a:ext cx="9958338" cy="4943857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2748832">
                  <a:extLst>
                    <a:ext uri="{9D8B030D-6E8A-4147-A177-3AD203B41FA5}">
                      <a16:colId xmlns:a16="http://schemas.microsoft.com/office/drawing/2014/main" val="804865156"/>
                    </a:ext>
                  </a:extLst>
                </a:gridCol>
                <a:gridCol w="7209506">
                  <a:extLst>
                    <a:ext uri="{9D8B030D-6E8A-4147-A177-3AD203B41FA5}">
                      <a16:colId xmlns:a16="http://schemas.microsoft.com/office/drawing/2014/main" val="1226690434"/>
                    </a:ext>
                  </a:extLst>
                </a:gridCol>
              </a:tblGrid>
              <a:tr h="665519">
                <a:tc>
                  <a:txBody>
                    <a:bodyPr/>
                    <a:lstStyle/>
                    <a:p>
                      <a:r>
                        <a:rPr lang="en-MY" b="0" dirty="0">
                          <a:solidFill>
                            <a:srgbClr val="202C8F"/>
                          </a:solidFill>
                        </a:rPr>
                        <a:t>1. </a:t>
                      </a:r>
                      <a:r>
                        <a:rPr lang="en-MY" sz="1800" b="0" i="0" kern="1200" dirty="0">
                          <a:solidFill>
                            <a:srgbClr val="202C8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Tool Setup</a:t>
                      </a:r>
                      <a:endParaRPr lang="en-MY" b="0" dirty="0">
                        <a:solidFill>
                          <a:srgbClr val="202C8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rgbClr val="202C8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Install Anaconda and utilize </a:t>
                      </a:r>
                      <a:r>
                        <a:rPr lang="en-US" sz="1800" b="0" i="0" kern="1200" dirty="0" err="1">
                          <a:solidFill>
                            <a:srgbClr val="202C8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b="0" i="0" kern="1200" dirty="0">
                          <a:solidFill>
                            <a:srgbClr val="202C8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 for streamlined coding and analysis environment.</a:t>
                      </a:r>
                      <a:endParaRPr lang="en-MY" b="0" dirty="0">
                        <a:solidFill>
                          <a:srgbClr val="202C8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548820"/>
                  </a:ext>
                </a:extLst>
              </a:tr>
              <a:tr h="665519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MY" b="0" dirty="0">
                          <a:solidFill>
                            <a:srgbClr val="202C8F"/>
                          </a:solidFill>
                        </a:rPr>
                        <a:t>2. </a:t>
                      </a:r>
                      <a:r>
                        <a:rPr lang="en-MY" sz="1800" b="0" i="0" kern="1200" dirty="0">
                          <a:solidFill>
                            <a:srgbClr val="202C8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Initialization</a:t>
                      </a:r>
                      <a:endParaRPr lang="en-MY" b="0" dirty="0">
                        <a:solidFill>
                          <a:srgbClr val="202C8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202C8F"/>
                          </a:solidFill>
                        </a:rPr>
                        <a:t>Define project scope and objectives to establish a clear direction for analysis.</a:t>
                      </a:r>
                      <a:endParaRPr lang="en-MY" b="0" dirty="0">
                        <a:solidFill>
                          <a:srgbClr val="202C8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5831383"/>
                  </a:ext>
                </a:extLst>
              </a:tr>
              <a:tr h="665519">
                <a:tc>
                  <a:txBody>
                    <a:bodyPr/>
                    <a:lstStyle/>
                    <a:p>
                      <a:r>
                        <a:rPr lang="en-MY" b="0" dirty="0">
                          <a:solidFill>
                            <a:srgbClr val="202C8F"/>
                          </a:solidFill>
                        </a:rPr>
                        <a:t>3. </a:t>
                      </a:r>
                      <a:r>
                        <a:rPr lang="en-MY" sz="1800" b="0" i="0" kern="1200" dirty="0">
                          <a:solidFill>
                            <a:srgbClr val="202C8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Requirement Identification</a:t>
                      </a:r>
                      <a:endParaRPr lang="en-MY" b="0" dirty="0">
                        <a:solidFill>
                          <a:srgbClr val="202C8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rgbClr val="202C8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Identify key business requirements and translate them into analytical tasks.</a:t>
                      </a:r>
                      <a:endParaRPr lang="en-MY" b="0" dirty="0">
                        <a:solidFill>
                          <a:srgbClr val="202C8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524005"/>
                  </a:ext>
                </a:extLst>
              </a:tr>
              <a:tr h="950743">
                <a:tc>
                  <a:txBody>
                    <a:bodyPr/>
                    <a:lstStyle/>
                    <a:p>
                      <a:r>
                        <a:rPr lang="en-MY" b="0" dirty="0">
                          <a:solidFill>
                            <a:srgbClr val="202C8F"/>
                          </a:solidFill>
                        </a:rPr>
                        <a:t>4. </a:t>
                      </a:r>
                      <a:r>
                        <a:rPr lang="en-MY" sz="1800" b="0" i="0" kern="1200" dirty="0">
                          <a:solidFill>
                            <a:srgbClr val="202C8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Implementation Strategy</a:t>
                      </a:r>
                      <a:endParaRPr lang="en-MY" b="0" dirty="0">
                        <a:solidFill>
                          <a:srgbClr val="202C8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rgbClr val="202C8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Execute data analysis tasks using Python libraries such as Pandas, NumPy, and Matplotlib for data manipulation, analysis, and visualization.</a:t>
                      </a:r>
                      <a:endParaRPr lang="en-MY" b="0" dirty="0">
                        <a:solidFill>
                          <a:srgbClr val="202C8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035880"/>
                  </a:ext>
                </a:extLst>
              </a:tr>
              <a:tr h="665519">
                <a:tc>
                  <a:txBody>
                    <a:bodyPr/>
                    <a:lstStyle/>
                    <a:p>
                      <a:r>
                        <a:rPr lang="en-MY" b="0" dirty="0">
                          <a:solidFill>
                            <a:srgbClr val="202C8F"/>
                          </a:solidFill>
                        </a:rPr>
                        <a:t>5. </a:t>
                      </a:r>
                      <a:r>
                        <a:rPr lang="en-MY" sz="1800" b="0" i="0" kern="1200" dirty="0">
                          <a:solidFill>
                            <a:srgbClr val="202C8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Documentation</a:t>
                      </a:r>
                      <a:endParaRPr lang="en-MY" b="0" dirty="0">
                        <a:solidFill>
                          <a:srgbClr val="202C8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rgbClr val="202C8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Document code, analysis steps, and findings for reproducibility and future reference.</a:t>
                      </a:r>
                      <a:endParaRPr lang="en-MY" b="0" dirty="0">
                        <a:solidFill>
                          <a:srgbClr val="202C8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551350"/>
                  </a:ext>
                </a:extLst>
              </a:tr>
              <a:tr h="665519">
                <a:tc>
                  <a:txBody>
                    <a:bodyPr/>
                    <a:lstStyle/>
                    <a:p>
                      <a:r>
                        <a:rPr lang="en-MY" b="0" dirty="0">
                          <a:solidFill>
                            <a:srgbClr val="202C8F"/>
                          </a:solidFill>
                        </a:rPr>
                        <a:t>6. </a:t>
                      </a:r>
                      <a:r>
                        <a:rPr lang="en-MY" sz="1800" b="0" i="0" kern="1200" dirty="0">
                          <a:solidFill>
                            <a:srgbClr val="202C8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Quality Assurance</a:t>
                      </a:r>
                      <a:endParaRPr lang="en-MY" b="0" dirty="0">
                        <a:solidFill>
                          <a:srgbClr val="202C8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rgbClr val="202C8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Perform data validation and quality checks to ensure accuracy and reliability of results.</a:t>
                      </a:r>
                      <a:endParaRPr lang="en-MY" b="0" dirty="0">
                        <a:solidFill>
                          <a:srgbClr val="202C8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198658"/>
                  </a:ext>
                </a:extLst>
              </a:tr>
              <a:tr h="665519">
                <a:tc>
                  <a:txBody>
                    <a:bodyPr/>
                    <a:lstStyle/>
                    <a:p>
                      <a:r>
                        <a:rPr lang="en-MY" b="0" dirty="0">
                          <a:solidFill>
                            <a:srgbClr val="202C8F"/>
                          </a:solidFill>
                        </a:rPr>
                        <a:t>7. </a:t>
                      </a:r>
                      <a:r>
                        <a:rPr lang="en-MY" sz="1800" b="0" i="0" kern="1200" dirty="0">
                          <a:solidFill>
                            <a:srgbClr val="202C8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Iterative Refinement</a:t>
                      </a:r>
                      <a:endParaRPr lang="en-MY" b="0" dirty="0">
                        <a:solidFill>
                          <a:srgbClr val="202C8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rgbClr val="202C8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Refine analysis based on feedback and iterate as necessary to meet project objectives.</a:t>
                      </a:r>
                      <a:endParaRPr lang="en-MY" b="0" dirty="0">
                        <a:solidFill>
                          <a:srgbClr val="202C8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698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8021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589" y="-190269"/>
            <a:ext cx="9879437" cy="980844"/>
          </a:xfrm>
        </p:spPr>
        <p:txBody>
          <a:bodyPr/>
          <a:lstStyle/>
          <a:p>
            <a:r>
              <a:rPr lang="en-US" dirty="0"/>
              <a:t>Results - Table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6ED2725-2556-1D95-E785-F4532B7A3A98}"/>
              </a:ext>
            </a:extLst>
          </p:cNvPr>
          <p:cNvSpPr txBox="1">
            <a:spLocks/>
          </p:cNvSpPr>
          <p:nvPr/>
        </p:nvSpPr>
        <p:spPr>
          <a:xfrm>
            <a:off x="1975074" y="5970096"/>
            <a:ext cx="8383363" cy="516500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02336" marR="0" lvl="1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solidFill>
                  <a:srgbClr val="1F2C8F"/>
                </a:solidFill>
                <a:latin typeface="Sabon Next LT"/>
              </a:rPr>
              <a:t>S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F2C8F"/>
                </a:solidFill>
                <a:effectLst/>
                <a:uLnTx/>
                <a:uFillTx/>
                <a:latin typeface="Sabon Next LT"/>
                <a:ea typeface="+mn-ea"/>
                <a:cs typeface="+mn-cs"/>
              </a:rPr>
              <a:t>ummary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2C8F"/>
                </a:solidFill>
                <a:effectLst/>
                <a:uLnTx/>
                <a:uFillTx/>
                <a:latin typeface="Sabon Next LT"/>
                <a:ea typeface="+mn-ea"/>
                <a:cs typeface="+mn-cs"/>
              </a:rPr>
              <a:t> table for State/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F2C8F"/>
                </a:solidFill>
                <a:effectLst/>
                <a:uLnTx/>
                <a:uFillTx/>
                <a:latin typeface="Sabon Next LT"/>
                <a:ea typeface="+mn-ea"/>
                <a:cs typeface="+mn-cs"/>
              </a:rPr>
              <a:t>UnionTerritory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2C8F"/>
                </a:solidFill>
                <a:effectLst/>
                <a:uLnTx/>
                <a:uFillTx/>
                <a:latin typeface="Sabon Next LT"/>
                <a:ea typeface="+mn-ea"/>
                <a:cs typeface="+mn-cs"/>
              </a:rPr>
              <a:t>, case status and rate.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B1F424-AC0E-671B-7F68-62350D8FD2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50" r="14451"/>
          <a:stretch/>
        </p:blipFill>
        <p:spPr>
          <a:xfrm>
            <a:off x="3590925" y="928688"/>
            <a:ext cx="5334028" cy="51482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9996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705" y="0"/>
            <a:ext cx="9879437" cy="980844"/>
          </a:xfrm>
        </p:spPr>
        <p:txBody>
          <a:bodyPr/>
          <a:lstStyle/>
          <a:p>
            <a:r>
              <a:rPr lang="en-US" dirty="0"/>
              <a:t>Results – continue table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6ED2725-2556-1D95-E785-F4532B7A3A98}"/>
              </a:ext>
            </a:extLst>
          </p:cNvPr>
          <p:cNvSpPr txBox="1">
            <a:spLocks/>
          </p:cNvSpPr>
          <p:nvPr/>
        </p:nvSpPr>
        <p:spPr>
          <a:xfrm>
            <a:off x="1904318" y="5870084"/>
            <a:ext cx="8383363" cy="516500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02336" marR="0" lvl="1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solidFill>
                  <a:srgbClr val="1F2C8F"/>
                </a:solidFill>
                <a:latin typeface="Sabon Next LT"/>
              </a:rPr>
              <a:t>S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F2C8F"/>
                </a:solidFill>
                <a:effectLst/>
                <a:uLnTx/>
                <a:uFillTx/>
                <a:latin typeface="Sabon Next LT"/>
                <a:ea typeface="+mn-ea"/>
                <a:cs typeface="+mn-cs"/>
              </a:rPr>
              <a:t>ummary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2C8F"/>
                </a:solidFill>
                <a:effectLst/>
                <a:uLnTx/>
                <a:uFillTx/>
                <a:latin typeface="Sabon Next LT"/>
                <a:ea typeface="+mn-ea"/>
                <a:cs typeface="+mn-cs"/>
              </a:rPr>
              <a:t> table for State/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F2C8F"/>
                </a:solidFill>
                <a:effectLst/>
                <a:uLnTx/>
                <a:uFillTx/>
                <a:latin typeface="Sabon Next LT"/>
                <a:ea typeface="+mn-ea"/>
                <a:cs typeface="+mn-cs"/>
              </a:rPr>
              <a:t>UnionTerritory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2C8F"/>
                </a:solidFill>
                <a:effectLst/>
                <a:uLnTx/>
                <a:uFillTx/>
                <a:latin typeface="Sabon Next LT"/>
                <a:ea typeface="+mn-ea"/>
                <a:cs typeface="+mn-cs"/>
              </a:rPr>
              <a:t>, case status and rate.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B8F877-CAF7-A4A3-1EDE-66EB41ED7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237" y="1390586"/>
            <a:ext cx="7091498" cy="46101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1901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0A324-0737-F0DA-1F7D-10CBE06D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661" y="34963"/>
            <a:ext cx="10511627" cy="1012785"/>
          </a:xfrm>
        </p:spPr>
        <p:txBody>
          <a:bodyPr/>
          <a:lstStyle/>
          <a:p>
            <a:pPr algn="l"/>
            <a:r>
              <a:rPr lang="en-US" dirty="0"/>
              <a:t>Results – bar chart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21286A-7B29-3B58-1636-0F45723890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3A8CC3-02CB-DA8B-D741-7D210BEC4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067" y="1316098"/>
            <a:ext cx="9307352" cy="519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213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0A324-0737-F0DA-1F7D-10CBE06D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661" y="34963"/>
            <a:ext cx="10511627" cy="1012785"/>
          </a:xfrm>
        </p:spPr>
        <p:txBody>
          <a:bodyPr/>
          <a:lstStyle/>
          <a:p>
            <a:pPr algn="l"/>
            <a:r>
              <a:rPr lang="en-US" dirty="0"/>
              <a:t>Results – bar chart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21286A-7B29-3B58-1636-0F45723890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2C483C-BBF4-073E-B2DC-23A62589C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86" y="1819934"/>
            <a:ext cx="10511627" cy="321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3816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{2ED490DC-3283-48F4-A20C-9060090C7C44}tf78438558_win32</Template>
  <TotalTime>185</TotalTime>
  <Words>427</Words>
  <Application>Microsoft Office PowerPoint</Application>
  <PresentationFormat>Widescreen</PresentationFormat>
  <Paragraphs>62</Paragraphs>
  <Slides>13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Arial Black</vt:lpstr>
      <vt:lpstr>Calibri</vt:lpstr>
      <vt:lpstr>Sabon Next LT</vt:lpstr>
      <vt:lpstr>Wingdings</vt:lpstr>
      <vt:lpstr>Custom</vt:lpstr>
      <vt:lpstr>Packager Shell Object</vt:lpstr>
      <vt:lpstr>PROJECT 1:  Covid-19 Data Analysis Project Using Python</vt:lpstr>
      <vt:lpstr>agenda</vt:lpstr>
      <vt:lpstr>Introduction</vt:lpstr>
      <vt:lpstr>Goals /  Business Requirement</vt:lpstr>
      <vt:lpstr>Methods of Implementation</vt:lpstr>
      <vt:lpstr>Results - Table</vt:lpstr>
      <vt:lpstr>Results – continue table</vt:lpstr>
      <vt:lpstr>Results – bar chart</vt:lpstr>
      <vt:lpstr>Results – bar chart</vt:lpstr>
      <vt:lpstr>Results – line chart</vt:lpstr>
      <vt:lpstr>Results – pie chart</vt:lpstr>
      <vt:lpstr>Results – bar chart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1:  Covid-19 Data Analysis Project Using Python</dc:title>
  <dc:subject/>
  <dc:creator>SHIA LEE YEE.</dc:creator>
  <cp:lastModifiedBy>SHIA LEE YEE.</cp:lastModifiedBy>
  <cp:revision>9</cp:revision>
  <dcterms:created xsi:type="dcterms:W3CDTF">2024-03-11T09:57:12Z</dcterms:created>
  <dcterms:modified xsi:type="dcterms:W3CDTF">2024-04-03T08:18:04Z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